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A66DCDB-D862-46F3-8801-714D89E4D36D}">
  <a:tblStyle styleId="{DA66DCDB-D862-46F3-8801-714D89E4D3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d3f9369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ed3f9369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c2d142e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c2d142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c2d142e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dc2d142e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c2d142e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c2d142e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c2d142e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c2d142e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c2d142e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dc2d142e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d3f9369e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d3f9369e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d3f9369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d3f9369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d3f9369e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d3f9369e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d3f9369e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d3f9369e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d3f9369e_0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ed3f9369e_0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e4a504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e4a504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5b81f9b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05b81f9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d3f9369e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ed3f9369e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d3f9369e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ed3f9369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d3f9369e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d3f9369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d3f9369e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d3f9369e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d3f9369e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d3f9369e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d3f9369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d3f9369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d3f9369e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d3f9369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d3f9369e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ed3f9369e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d3f9369e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ed3f9369e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c2d142ea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dc2d142ea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d3f9369e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ed3f9369e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c2d142ea_0_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dc2d142ea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5b81f9b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05b81f9b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dc2d142e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dc2d142e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c2d142e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c2d142e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dc2d142e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dc2d142e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dc2d142e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dc2d142e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dc2d142e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dc2d142e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dc2d142e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dc2d142e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5c4d5f6b_1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5c4d5f6b_1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c2d142ea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c2d142ea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5c4d5f6b_1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05c4d5f6b_1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05c4d5f6b_1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05c4d5f6b_1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dc2d142e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dc2d142e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dc2d142ea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dc2d142e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d3f9369e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1ed3f9369e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d3f9369e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ed3f9369e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e5de1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e5de1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d3f9369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d3f9369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d3f9369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d3f9369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d3f9369e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d3f9369e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44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9.png"/><Relationship Id="rId13" Type="http://schemas.openxmlformats.org/officeDocument/2006/relationships/image" Target="../media/image1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9.png"/><Relationship Id="rId13" Type="http://schemas.openxmlformats.org/officeDocument/2006/relationships/image" Target="../media/image1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hyperlink" Target="https://www.tensorflow.org/api_docs/python/tf/layer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9.png"/><Relationship Id="rId13" Type="http://schemas.openxmlformats.org/officeDocument/2006/relationships/image" Target="../media/image1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5" Type="http://schemas.openxmlformats.org/officeDocument/2006/relationships/image" Target="../media/image4.png"/><Relationship Id="rId1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://parse.ele.tue.nl/cluster/2/CNNArchitecture.jp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sp>
        <p:nvSpPr>
          <p:cNvPr id="125" name="Google Shape;125;p3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6" name="Google Shape;126;p3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7" name="Google Shape;12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3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29" name="Google Shape;12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0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2" name="Google Shape;212;p40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3" name="Google Shape;213;p40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40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16" name="Google Shape;216;p40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7" name="Google Shape;217;p40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8" name="Google Shape;218;p40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9" name="Google Shape;219;p40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0" name="Google Shape;220;p40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1" name="Google Shape;221;p40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2" name="Google Shape;222;p40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3" name="Google Shape;223;p40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4" name="Google Shape;224;p40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25" name="Google Shape;225;p40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41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234" name="Google Shape;234;p41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41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6" name="Google Shape;236;p41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7" name="Google Shape;237;p41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8" name="Google Shape;238;p41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39" name="Google Shape;23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Google Shape;240;p41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41" name="Google Shape;241;p41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2" name="Google Shape;242;p41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3" name="Google Shape;243;p41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4" name="Google Shape;244;p41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5" name="Google Shape;245;p41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6" name="Google Shape;246;p41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7" name="Google Shape;247;p41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8" name="Google Shape;248;p41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9" name="Google Shape;249;p41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2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42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61" name="Google Shape;261;p42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2" name="Google Shape;262;p42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3" name="Google Shape;263;p42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4" name="Google Shape;264;p42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5" name="Google Shape;265;p42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6" name="Google Shape;266;p42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7" name="Google Shape;267;p42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8" name="Google Shape;268;p4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9" name="Google Shape;269;p42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pic>
        <p:nvPicPr>
          <p:cNvPr id="270" name="Google Shape;27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2" name="Google Shape;272;p42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3" name="Google Shape;273;p42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grpSp>
        <p:nvGrpSpPr>
          <p:cNvPr id="274" name="Google Shape;274;p42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275" name="Google Shape;275;p42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6" name="Google Shape;276;p4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7" name="Google Shape;277;p42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78" name="Google Shape;278;p42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4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43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289" name="Google Shape;289;p43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43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1" name="Google Shape;291;p43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2" name="Google Shape;292;p43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3" name="Google Shape;293;p43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Google Shape;295;p43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96" name="Google Shape;296;p43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7" name="Google Shape;297;p43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8" name="Google Shape;298;p43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9" name="Google Shape;299;p43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0" name="Google Shape;300;p43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1" name="Google Shape;301;p43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2" name="Google Shape;302;p43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3" name="Google Shape;303;p43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4" name="Google Shape;304;p4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05" name="Google Shape;305;p43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6" name="Google Shape;306;p43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7" name="Google Shape;307;p43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grpSp>
          <p:nvGrpSpPr>
            <p:cNvPr id="308" name="Google Shape;308;p43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309" name="Google Shape;309;p43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0" name="Google Shape;310;p43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1" name="Google Shape;311;p4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12" name="Google Shape;312;p43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6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image loading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39" name="Google Shape;339;p47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Convolution layer</a:t>
            </a:r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46" name="Google Shape;346;p48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Max pooling</a:t>
            </a:r>
            <a:endParaRPr/>
          </a:p>
        </p:txBody>
      </p:sp>
      <p:pic>
        <p:nvPicPr>
          <p:cNvPr id="347" name="Google Shape;3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</a:t>
            </a:r>
            <a:r>
              <a:rPr lang="en" sz="2700"/>
              <a:t>MNIST: 99%!</a:t>
            </a:r>
            <a:endParaRPr/>
          </a:p>
        </p:txBody>
      </p:sp>
      <p:sp>
        <p:nvSpPr>
          <p:cNvPr id="354" name="Google Shape;354;p4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55" name="Google Shape;355;p49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56" name="Google Shape;35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49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58" name="Google Shape;35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2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36" name="Google Shape;136;p3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64" name="Google Shape;3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379" name="Google Shape;3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CNN</a:t>
            </a:r>
            <a:endParaRPr/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3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53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1</a:t>
            </a:r>
            <a:endParaRPr/>
          </a:p>
        </p:txBody>
      </p:sp>
      <p:sp>
        <p:nvSpPr>
          <p:cNvPr id="394" name="Google Shape;394;p53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54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2</a:t>
            </a:r>
            <a:endParaRPr/>
          </a:p>
        </p:txBody>
      </p:sp>
      <p:sp>
        <p:nvSpPr>
          <p:cNvPr id="402" name="Google Shape;402;p54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03" name="Google Shape;403;p54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55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  <a:endParaRPr/>
          </a:p>
        </p:txBody>
      </p:sp>
      <p:sp>
        <p:nvSpPr>
          <p:cNvPr id="411" name="Google Shape;411;p5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12" name="Google Shape;412;p55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  <p:sp>
        <p:nvSpPr>
          <p:cNvPr id="419" name="Google Shape;419;p56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0" name="Google Shape;420;p56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6" name="Google Shape;426;p57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57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Google Shape;428;p57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34" name="Google Shape;434;p58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35" name="Google Shape;4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59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000"/>
              <a:t>Deep CNN</a:t>
            </a:r>
            <a:endParaRPr sz="3000"/>
          </a:p>
        </p:txBody>
      </p:sp>
      <p:sp>
        <p:nvSpPr>
          <p:cNvPr id="442" name="Google Shape;442;p59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43" name="Google Shape;443;p59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Basics</a:t>
            </a:r>
            <a:endParaRPr/>
          </a:p>
        </p:txBody>
      </p:sp>
      <p:sp>
        <p:nvSpPr>
          <p:cNvPr id="143" name="Google Shape;143;p3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4" name="Google Shape;144;p3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45" name="Google Shape;145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3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47" name="Google Shape;14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49" name="Google Shape;449;p60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50" name="Google Shape;450;p60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60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60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Class, Layers, Ensemble</a:t>
            </a:r>
            <a:endParaRPr/>
          </a:p>
        </p:txBody>
      </p:sp>
      <p:sp>
        <p:nvSpPr>
          <p:cNvPr id="459" name="Google Shape;459;p6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60" name="Google Shape;460;p6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61" name="Google Shape;461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6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63" name="Google Shape;46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469" name="Google Shape;46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484" name="Google Shape;484;p6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85" name="Google Shape;485;p63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63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63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4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Python Class</a:t>
            </a:r>
            <a:endParaRPr/>
          </a:p>
        </p:txBody>
      </p:sp>
      <p:sp>
        <p:nvSpPr>
          <p:cNvPr id="493" name="Google Shape;493;p64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94" name="Google Shape;494;p64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64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2" name="Google Shape;502;p65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8" name="Google Shape;508;p66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509" name="Google Shape;509;p66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6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7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 </a:t>
            </a:r>
            <a:endParaRPr/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7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3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68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24" name="Google Shape;524;p68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 </a:t>
            </a:r>
            <a:endParaRPr/>
          </a:p>
        </p:txBody>
      </p:sp>
      <p:sp>
        <p:nvSpPr>
          <p:cNvPr id="525" name="Google Shape;525;p68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53" name="Google Shape;1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0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1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  <p:graphicFrame>
        <p:nvGraphicFramePr>
          <p:cNvPr id="548" name="Google Shape;548;p71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{DA66DCDB-D862-46F3-8801-714D89E4D36D}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9" name="Google Shape;54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0" name="Google Shape;550;p71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{DA66DCDB-D862-46F3-8801-714D89E4D36D}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1" name="Google Shape;551;p71"/>
          <p:cNvCxnSpPr>
            <a:stCxn id="544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52" name="Google Shape;552;p71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{DA66DCDB-D862-46F3-8801-714D89E4D36D}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3" name="Google Shape;553;p71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54" name="Google Shape;554;p71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{DA66DCDB-D862-46F3-8801-714D89E4D36D}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5" name="Google Shape;555;p71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71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</p:txBody>
      </p:sp>
      <p:graphicFrame>
        <p:nvGraphicFramePr>
          <p:cNvPr id="557" name="Google Shape;557;p71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{DA66DCDB-D862-46F3-8801-714D89E4D36D}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  <a:endParaRPr b="1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8" name="Google Shape;558;p71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</a:t>
            </a:r>
            <a:endParaRPr/>
          </a:p>
        </p:txBody>
      </p:sp>
      <p:sp>
        <p:nvSpPr>
          <p:cNvPr id="559" name="Google Shape;559;p71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1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</a:t>
            </a:r>
            <a:endParaRPr/>
          </a:p>
        </p:txBody>
      </p:sp>
      <p:cxnSp>
        <p:nvCxnSpPr>
          <p:cNvPr id="561" name="Google Shape;561;p71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2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72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 </a:t>
            </a:r>
            <a:endParaRPr/>
          </a:p>
        </p:txBody>
      </p:sp>
      <p:sp>
        <p:nvSpPr>
          <p:cNvPr id="568" name="Google Shape;568;p72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895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2895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b="1" sz="17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9" name="Google Shape;569;p72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75" name="Google Shape;575;p73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&amp; Wide?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CIFAR 10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ImageNet</a:t>
            </a:r>
            <a:endParaRPr sz="2200"/>
          </a:p>
        </p:txBody>
      </p:sp>
      <p:pic>
        <p:nvPicPr>
          <p:cNvPr id="576" name="Google Shape;5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4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582" name="Google Shape;582;p74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http://hunkim.github.io/ml/</a:t>
            </a:r>
            <a:endParaRPr/>
          </a:p>
        </p:txBody>
      </p:sp>
      <p:pic>
        <p:nvPicPr>
          <p:cNvPr id="583" name="Google Shape;583;p7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70" name="Google Shape;1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  <a:endParaRPr/>
          </a:p>
        </p:txBody>
      </p:sp>
      <p:sp>
        <p:nvSpPr>
          <p:cNvPr id="178" name="Google Shape;178;p36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Asan Medical Center &amp; Microsoft Medical Bigdata Contest Winner by GeunYoung Lee and Alex Kim 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and max pooling </a:t>
            </a:r>
            <a:endParaRPr/>
          </a:p>
        </p:txBody>
      </p:sp>
      <p:pic>
        <p:nvPicPr>
          <p:cNvPr id="184" name="Google Shape;1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3x3x1</a:t>
            </a:r>
            <a:endParaRPr sz="2000"/>
          </a:p>
        </p:txBody>
      </p:sp>
      <p:sp>
        <p:nvSpPr>
          <p:cNvPr id="195" name="Google Shape;195;p38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  <a:endParaRPr sz="2000"/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8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9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